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21" r:id="rId6"/>
    <p:sldId id="259" r:id="rId7"/>
    <p:sldId id="322" r:id="rId8"/>
    <p:sldId id="320" r:id="rId9"/>
    <p:sldId id="268" r:id="rId10"/>
    <p:sldId id="267" r:id="rId11"/>
    <p:sldId id="317" r:id="rId12"/>
    <p:sldId id="303" r:id="rId13"/>
    <p:sldId id="31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BB3"/>
    <a:srgbClr val="00A5E8"/>
    <a:srgbClr val="115997"/>
    <a:srgbClr val="0679AC"/>
    <a:srgbClr val="45802F"/>
    <a:srgbClr val="EE6907"/>
    <a:srgbClr val="FABB00"/>
    <a:srgbClr val="C7C7C7"/>
    <a:srgbClr val="C1D782"/>
    <a:srgbClr val="0E4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8087FA-A52A-B44C-B4DD-9BE09166652A}" v="1" dt="2020-11-24T08:21:29.641"/>
    <p1510:client id="{9B9029B5-590F-F544-B4E3-9A8D39FE32DF}" v="781" dt="2020-11-23T13:59:45.4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1"/>
    <p:restoredTop sz="89660"/>
  </p:normalViewPr>
  <p:slideViewPr>
    <p:cSldViewPr snapToGrid="0" snapToObjects="1">
      <p:cViewPr>
        <p:scale>
          <a:sx n="38" d="100"/>
          <a:sy n="38" d="100"/>
        </p:scale>
        <p:origin x="3160" y="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 Böhme" userId="6d803b19-89d2-495b-b961-5efcc6bbb324" providerId="ADAL" clId="{798087FA-A52A-B44C-B4DD-9BE09166652A}"/>
    <pc:docChg chg="custSel addSld delSld modSld sldOrd">
      <pc:chgData name="Kai Böhme" userId="6d803b19-89d2-495b-b961-5efcc6bbb324" providerId="ADAL" clId="{798087FA-A52A-B44C-B4DD-9BE09166652A}" dt="2020-11-24T08:32:42.885" v="22" actId="20577"/>
      <pc:docMkLst>
        <pc:docMk/>
      </pc:docMkLst>
      <pc:sldChg chg="modSp mod">
        <pc:chgData name="Kai Böhme" userId="6d803b19-89d2-495b-b961-5efcc6bbb324" providerId="ADAL" clId="{798087FA-A52A-B44C-B4DD-9BE09166652A}" dt="2020-11-24T08:32:42.885" v="22" actId="20577"/>
        <pc:sldMkLst>
          <pc:docMk/>
          <pc:sldMk cId="2022670960" sldId="259"/>
        </pc:sldMkLst>
        <pc:spChg chg="mod">
          <ac:chgData name="Kai Böhme" userId="6d803b19-89d2-495b-b961-5efcc6bbb324" providerId="ADAL" clId="{798087FA-A52A-B44C-B4DD-9BE09166652A}" dt="2020-11-24T08:32:42.885" v="22" actId="20577"/>
          <ac:spMkLst>
            <pc:docMk/>
            <pc:sldMk cId="2022670960" sldId="259"/>
            <ac:spMk id="2" creationId="{00000000-0000-0000-0000-000000000000}"/>
          </ac:spMkLst>
        </pc:spChg>
      </pc:sldChg>
      <pc:sldChg chg="modSp mod">
        <pc:chgData name="Kai Böhme" userId="6d803b19-89d2-495b-b961-5efcc6bbb324" providerId="ADAL" clId="{798087FA-A52A-B44C-B4DD-9BE09166652A}" dt="2020-11-24T08:22:57.103" v="5" actId="20577"/>
        <pc:sldMkLst>
          <pc:docMk/>
          <pc:sldMk cId="1556147852" sldId="267"/>
        </pc:sldMkLst>
        <pc:spChg chg="mod">
          <ac:chgData name="Kai Böhme" userId="6d803b19-89d2-495b-b961-5efcc6bbb324" providerId="ADAL" clId="{798087FA-A52A-B44C-B4DD-9BE09166652A}" dt="2020-11-24T08:22:57.103" v="5" actId="20577"/>
          <ac:spMkLst>
            <pc:docMk/>
            <pc:sldMk cId="1556147852" sldId="267"/>
            <ac:spMk id="5" creationId="{34FE6915-6F35-E942-AF6B-BBDA61CD2C00}"/>
          </ac:spMkLst>
        </pc:spChg>
      </pc:sldChg>
      <pc:sldChg chg="del">
        <pc:chgData name="Kai Böhme" userId="6d803b19-89d2-495b-b961-5efcc6bbb324" providerId="ADAL" clId="{798087FA-A52A-B44C-B4DD-9BE09166652A}" dt="2020-11-24T08:21:36.526" v="1" actId="2696"/>
        <pc:sldMkLst>
          <pc:docMk/>
          <pc:sldMk cId="3428268444" sldId="287"/>
        </pc:sldMkLst>
      </pc:sldChg>
      <pc:sldChg chg="delSp mod">
        <pc:chgData name="Kai Böhme" userId="6d803b19-89d2-495b-b961-5efcc6bbb324" providerId="ADAL" clId="{798087FA-A52A-B44C-B4DD-9BE09166652A}" dt="2020-11-24T08:23:16.413" v="8" actId="478"/>
        <pc:sldMkLst>
          <pc:docMk/>
          <pc:sldMk cId="2433940024" sldId="303"/>
        </pc:sldMkLst>
        <pc:spChg chg="del">
          <ac:chgData name="Kai Böhme" userId="6d803b19-89d2-495b-b961-5efcc6bbb324" providerId="ADAL" clId="{798087FA-A52A-B44C-B4DD-9BE09166652A}" dt="2020-11-24T08:23:11.006" v="7" actId="478"/>
          <ac:spMkLst>
            <pc:docMk/>
            <pc:sldMk cId="2433940024" sldId="303"/>
            <ac:spMk id="10" creationId="{89A94D86-47B9-BA4F-AFE1-AFDFAB252F1E}"/>
          </ac:spMkLst>
        </pc:spChg>
        <pc:spChg chg="del">
          <ac:chgData name="Kai Böhme" userId="6d803b19-89d2-495b-b961-5efcc6bbb324" providerId="ADAL" clId="{798087FA-A52A-B44C-B4DD-9BE09166652A}" dt="2020-11-24T08:23:16.413" v="8" actId="478"/>
          <ac:spMkLst>
            <pc:docMk/>
            <pc:sldMk cId="2433940024" sldId="303"/>
            <ac:spMk id="11" creationId="{E7DAE64B-64A5-5247-B3D8-A1C4887F7F29}"/>
          </ac:spMkLst>
        </pc:spChg>
        <pc:spChg chg="del">
          <ac:chgData name="Kai Böhme" userId="6d803b19-89d2-495b-b961-5efcc6bbb324" providerId="ADAL" clId="{798087FA-A52A-B44C-B4DD-9BE09166652A}" dt="2020-11-24T08:23:07.627" v="6" actId="478"/>
          <ac:spMkLst>
            <pc:docMk/>
            <pc:sldMk cId="2433940024" sldId="303"/>
            <ac:spMk id="12" creationId="{381AC29E-A67E-B74F-B0FA-1121A72C74DB}"/>
          </ac:spMkLst>
        </pc:spChg>
        <pc:spChg chg="del">
          <ac:chgData name="Kai Böhme" userId="6d803b19-89d2-495b-b961-5efcc6bbb324" providerId="ADAL" clId="{798087FA-A52A-B44C-B4DD-9BE09166652A}" dt="2020-11-24T08:23:07.627" v="6" actId="478"/>
          <ac:spMkLst>
            <pc:docMk/>
            <pc:sldMk cId="2433940024" sldId="303"/>
            <ac:spMk id="13" creationId="{3B5C812F-3C30-344B-8296-C79204898255}"/>
          </ac:spMkLst>
        </pc:spChg>
        <pc:picChg chg="del">
          <ac:chgData name="Kai Böhme" userId="6d803b19-89d2-495b-b961-5efcc6bbb324" providerId="ADAL" clId="{798087FA-A52A-B44C-B4DD-9BE09166652A}" dt="2020-11-24T08:23:07.627" v="6" actId="478"/>
          <ac:picMkLst>
            <pc:docMk/>
            <pc:sldMk cId="2433940024" sldId="303"/>
            <ac:picMk id="8" creationId="{7A2E3DBC-9B97-0140-A5D2-A7DDD51C5A41}"/>
          </ac:picMkLst>
        </pc:picChg>
        <pc:picChg chg="del">
          <ac:chgData name="Kai Böhme" userId="6d803b19-89d2-495b-b961-5efcc6bbb324" providerId="ADAL" clId="{798087FA-A52A-B44C-B4DD-9BE09166652A}" dt="2020-11-24T08:23:07.627" v="6" actId="478"/>
          <ac:picMkLst>
            <pc:docMk/>
            <pc:sldMk cId="2433940024" sldId="303"/>
            <ac:picMk id="9" creationId="{589D0354-5F67-B54A-AE19-17560DEA7602}"/>
          </ac:picMkLst>
        </pc:picChg>
      </pc:sldChg>
      <pc:sldChg chg="modSp mod ord">
        <pc:chgData name="Kai Böhme" userId="6d803b19-89d2-495b-b961-5efcc6bbb324" providerId="ADAL" clId="{798087FA-A52A-B44C-B4DD-9BE09166652A}" dt="2020-11-24T08:29:58.910" v="18" actId="20578"/>
        <pc:sldMkLst>
          <pc:docMk/>
          <pc:sldMk cId="3527431472" sldId="317"/>
        </pc:sldMkLst>
        <pc:graphicFrameChg chg="modGraphic">
          <ac:chgData name="Kai Böhme" userId="6d803b19-89d2-495b-b961-5efcc6bbb324" providerId="ADAL" clId="{798087FA-A52A-B44C-B4DD-9BE09166652A}" dt="2020-11-24T08:24:57.950" v="11" actId="948"/>
          <ac:graphicFrameMkLst>
            <pc:docMk/>
            <pc:sldMk cId="3527431472" sldId="317"/>
            <ac:graphicFrameMk id="5" creationId="{2DC7A4AB-03EB-2445-AD67-6F4EFCAD5C12}"/>
          </ac:graphicFrameMkLst>
        </pc:graphicFrameChg>
      </pc:sldChg>
      <pc:sldChg chg="del">
        <pc:chgData name="Kai Böhme" userId="6d803b19-89d2-495b-b961-5efcc6bbb324" providerId="ADAL" clId="{798087FA-A52A-B44C-B4DD-9BE09166652A}" dt="2020-11-24T08:21:36.526" v="1" actId="2696"/>
        <pc:sldMkLst>
          <pc:docMk/>
          <pc:sldMk cId="1854379992" sldId="318"/>
        </pc:sldMkLst>
      </pc:sldChg>
      <pc:sldChg chg="del">
        <pc:chgData name="Kai Böhme" userId="6d803b19-89d2-495b-b961-5efcc6bbb324" providerId="ADAL" clId="{798087FA-A52A-B44C-B4DD-9BE09166652A}" dt="2020-11-24T08:25:38.239" v="12" actId="2696"/>
        <pc:sldMkLst>
          <pc:docMk/>
          <pc:sldMk cId="1238368957" sldId="319"/>
        </pc:sldMkLst>
      </pc:sldChg>
      <pc:sldChg chg="modSp mod">
        <pc:chgData name="Kai Böhme" userId="6d803b19-89d2-495b-b961-5efcc6bbb324" providerId="ADAL" clId="{798087FA-A52A-B44C-B4DD-9BE09166652A}" dt="2020-11-24T08:22:16.162" v="3" actId="2711"/>
        <pc:sldMkLst>
          <pc:docMk/>
          <pc:sldMk cId="3563019734" sldId="320"/>
        </pc:sldMkLst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4" creationId="{BDE43AF7-2B79-8045-A1DA-31F3B017884F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5" creationId="{5483DA58-1062-9845-89F2-CC53A51F8985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8" creationId="{74596B67-047E-E446-BF2B-24947843AAC4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9" creationId="{3F2CB62A-23DC-AA41-AF07-74FA49EBA278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0" creationId="{8265D5B9-93C7-BC43-B6A2-D150945EEF61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1" creationId="{523F5429-D88F-484E-ACA3-C87DFB1DFA9D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2" creationId="{84D7A7CD-6B3D-114D-835D-66818C4FC300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3" creationId="{BCFB70FE-B77A-BA43-BA51-43A107340580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4" creationId="{8BD1B73B-A756-6243-AF17-CE45E9AAB880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5" creationId="{DCDD3772-63E8-2846-A60B-290BC9DBD10D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6" creationId="{7A74025A-FC8E-B04D-A03D-58B305C7C0B5}"/>
          </ac:spMkLst>
        </pc:spChg>
        <pc:spChg chg="mod">
          <ac:chgData name="Kai Böhme" userId="6d803b19-89d2-495b-b961-5efcc6bbb324" providerId="ADAL" clId="{798087FA-A52A-B44C-B4DD-9BE09166652A}" dt="2020-11-24T08:22:16.162" v="3" actId="2711"/>
          <ac:spMkLst>
            <pc:docMk/>
            <pc:sldMk cId="3563019734" sldId="320"/>
            <ac:spMk id="17" creationId="{94C9FCDE-9476-4348-A901-8F28E13AA642}"/>
          </ac:spMkLst>
        </pc:spChg>
      </pc:sldChg>
      <pc:sldChg chg="add ord">
        <pc:chgData name="Kai Böhme" userId="6d803b19-89d2-495b-b961-5efcc6bbb324" providerId="ADAL" clId="{798087FA-A52A-B44C-B4DD-9BE09166652A}" dt="2020-11-24T08:32:06.457" v="19" actId="20578"/>
        <pc:sldMkLst>
          <pc:docMk/>
          <pc:sldMk cId="703085805" sldId="321"/>
        </pc:sldMkLst>
      </pc:sldChg>
      <pc:sldChg chg="delSp modSp add mod">
        <pc:chgData name="Kai Böhme" userId="6d803b19-89d2-495b-b961-5efcc6bbb324" providerId="ADAL" clId="{798087FA-A52A-B44C-B4DD-9BE09166652A}" dt="2020-11-24T08:26:48.818" v="17" actId="478"/>
        <pc:sldMkLst>
          <pc:docMk/>
          <pc:sldMk cId="1385171337" sldId="322"/>
        </pc:sldMkLst>
        <pc:spChg chg="mod">
          <ac:chgData name="Kai Böhme" userId="6d803b19-89d2-495b-b961-5efcc6bbb324" providerId="ADAL" clId="{798087FA-A52A-B44C-B4DD-9BE09166652A}" dt="2020-11-24T08:21:51.878" v="2" actId="207"/>
          <ac:spMkLst>
            <pc:docMk/>
            <pc:sldMk cId="1385171337" sldId="322"/>
            <ac:spMk id="36" creationId="{AB047C17-9768-4047-9C82-974C27C671B7}"/>
          </ac:spMkLst>
        </pc:spChg>
        <pc:spChg chg="mod">
          <ac:chgData name="Kai Böhme" userId="6d803b19-89d2-495b-b961-5efcc6bbb324" providerId="ADAL" clId="{798087FA-A52A-B44C-B4DD-9BE09166652A}" dt="2020-11-24T08:21:51.878" v="2" actId="207"/>
          <ac:spMkLst>
            <pc:docMk/>
            <pc:sldMk cId="1385171337" sldId="322"/>
            <ac:spMk id="39" creationId="{A397E4A1-EE20-BF4F-B3C1-C2883AC20EA7}"/>
          </ac:spMkLst>
        </pc:spChg>
        <pc:spChg chg="mod">
          <ac:chgData name="Kai Böhme" userId="6d803b19-89d2-495b-b961-5efcc6bbb324" providerId="ADAL" clId="{798087FA-A52A-B44C-B4DD-9BE09166652A}" dt="2020-11-24T08:21:51.878" v="2" actId="207"/>
          <ac:spMkLst>
            <pc:docMk/>
            <pc:sldMk cId="1385171337" sldId="322"/>
            <ac:spMk id="40" creationId="{0FE9859B-7525-6743-BAC4-F94A2384A71A}"/>
          </ac:spMkLst>
        </pc:spChg>
        <pc:grpChg chg="mod">
          <ac:chgData name="Kai Böhme" userId="6d803b19-89d2-495b-b961-5efcc6bbb324" providerId="ADAL" clId="{798087FA-A52A-B44C-B4DD-9BE09166652A}" dt="2020-11-24T08:26:11.230" v="13" actId="14100"/>
          <ac:grpSpMkLst>
            <pc:docMk/>
            <pc:sldMk cId="1385171337" sldId="322"/>
            <ac:grpSpMk id="33" creationId="{FC59F304-B4E9-BA4F-952B-FF478A561CCD}"/>
          </ac:grpSpMkLst>
        </pc:grpChg>
        <pc:grpChg chg="del">
          <ac:chgData name="Kai Böhme" userId="6d803b19-89d2-495b-b961-5efcc6bbb324" providerId="ADAL" clId="{798087FA-A52A-B44C-B4DD-9BE09166652A}" dt="2020-11-24T08:26:48.818" v="17" actId="478"/>
          <ac:grpSpMkLst>
            <pc:docMk/>
            <pc:sldMk cId="1385171337" sldId="322"/>
            <ac:grpSpMk id="41" creationId="{970F38E9-BCCF-A240-AB09-736D6E924A35}"/>
          </ac:grpSpMkLst>
        </pc:grpChg>
        <pc:picChg chg="del">
          <ac:chgData name="Kai Böhme" userId="6d803b19-89d2-495b-b961-5efcc6bbb324" providerId="ADAL" clId="{798087FA-A52A-B44C-B4DD-9BE09166652A}" dt="2020-11-24T08:26:38.472" v="16" actId="478"/>
          <ac:picMkLst>
            <pc:docMk/>
            <pc:sldMk cId="1385171337" sldId="322"/>
            <ac:picMk id="6" creationId="{B5CAA1BC-BB33-7443-91A8-20269A388A26}"/>
          </ac:picMkLst>
        </pc:picChg>
        <pc:picChg chg="del">
          <ac:chgData name="Kai Böhme" userId="6d803b19-89d2-495b-b961-5efcc6bbb324" providerId="ADAL" clId="{798087FA-A52A-B44C-B4DD-9BE09166652A}" dt="2020-11-24T08:26:27.444" v="14" actId="478"/>
          <ac:picMkLst>
            <pc:docMk/>
            <pc:sldMk cId="1385171337" sldId="322"/>
            <ac:picMk id="9" creationId="{72AD6EC4-9B74-2D4B-8F09-5E825AA4E25B}"/>
          </ac:picMkLst>
        </pc:picChg>
        <pc:picChg chg="del">
          <ac:chgData name="Kai Böhme" userId="6d803b19-89d2-495b-b961-5efcc6bbb324" providerId="ADAL" clId="{798087FA-A52A-B44C-B4DD-9BE09166652A}" dt="2020-11-24T08:26:36.645" v="15" actId="478"/>
          <ac:picMkLst>
            <pc:docMk/>
            <pc:sldMk cId="1385171337" sldId="322"/>
            <ac:picMk id="43" creationId="{1023EAF2-73ED-6C41-B0D4-BF33653C0925}"/>
          </ac:picMkLst>
        </pc:picChg>
        <pc:picChg chg="del">
          <ac:chgData name="Kai Böhme" userId="6d803b19-89d2-495b-b961-5efcc6bbb324" providerId="ADAL" clId="{798087FA-A52A-B44C-B4DD-9BE09166652A}" dt="2020-11-24T08:26:36.645" v="15" actId="478"/>
          <ac:picMkLst>
            <pc:docMk/>
            <pc:sldMk cId="1385171337" sldId="322"/>
            <ac:picMk id="44" creationId="{FD9BC027-C704-F049-AAF2-8B4C671CEBCD}"/>
          </ac:picMkLst>
        </pc:picChg>
        <pc:picChg chg="del">
          <ac:chgData name="Kai Böhme" userId="6d803b19-89d2-495b-b961-5efcc6bbb324" providerId="ADAL" clId="{798087FA-A52A-B44C-B4DD-9BE09166652A}" dt="2020-11-24T08:26:36.645" v="15" actId="478"/>
          <ac:picMkLst>
            <pc:docMk/>
            <pc:sldMk cId="1385171337" sldId="322"/>
            <ac:picMk id="45" creationId="{8C00C47D-C201-BE40-A063-A25329D7AFA1}"/>
          </ac:picMkLst>
        </pc:picChg>
        <pc:picChg chg="del">
          <ac:chgData name="Kai Böhme" userId="6d803b19-89d2-495b-b961-5efcc6bbb324" providerId="ADAL" clId="{798087FA-A52A-B44C-B4DD-9BE09166652A}" dt="2020-11-24T08:26:36.645" v="15" actId="478"/>
          <ac:picMkLst>
            <pc:docMk/>
            <pc:sldMk cId="1385171337" sldId="322"/>
            <ac:picMk id="47" creationId="{9F89477A-EBCF-2A4B-83C5-B0ADEA7820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1035D-A2D3-9E45-8532-264E7C3776E0}" type="datetime1">
              <a:rPr lang="en-US" smtClean="0"/>
              <a:t>11/24/20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5D45A-BB78-0040-B3F5-F7A7F7BCF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798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9143E-E8B8-2D49-B920-BFB62CAE4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7449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60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5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6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44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82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92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74CB940-44BE-F54F-A624-A88F19AA3A17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B9143E-E8B8-2D49-B920-BFB62CAE47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3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2013-D3B6-DB4A-89CF-92F9DA2E6F3B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B0A1-5F82-A747-ABD5-BCF57813FA9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0044" y="1081086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sv-SE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5844" y="2937152"/>
            <a:ext cx="6400800" cy="127158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e-DE"/>
              <a:t>Master-Untertitelformat bearbeiten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451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/>
          <a:p>
            <a:fld id="{1951DDCC-D25B-AC43-A326-04CEFF051373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2712" y="6356350"/>
            <a:ext cx="2743200" cy="365125"/>
          </a:xfrm>
        </p:spPr>
        <p:txBody>
          <a:bodyPr/>
          <a:lstStyle/>
          <a:p>
            <a:fld id="{18544C3B-C1A6-4049-9E5E-0AE48C77F9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1107385"/>
            <a:ext cx="8374566" cy="22160"/>
          </a:xfrm>
          <a:prstGeom prst="line">
            <a:avLst/>
          </a:prstGeom>
          <a:noFill/>
          <a:ln w="38100">
            <a:solidFill>
              <a:srgbClr val="008BB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198" y="415131"/>
            <a:ext cx="837456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Mastertitelformat bearbeiten</a:t>
            </a:r>
            <a:endParaRPr lang="en-GB" noProof="0"/>
          </a:p>
        </p:txBody>
      </p:sp>
      <p:sp>
        <p:nvSpPr>
          <p:cNvPr id="12" name="Rectangle 9"/>
          <p:cNvSpPr>
            <a:spLocks noGrp="1" noChangeArrowheads="1"/>
          </p:cNvSpPr>
          <p:nvPr>
            <p:ph idx="13"/>
          </p:nvPr>
        </p:nvSpPr>
        <p:spPr bwMode="auto">
          <a:xfrm>
            <a:off x="457200" y="1359732"/>
            <a:ext cx="11288712" cy="476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pic>
        <p:nvPicPr>
          <p:cNvPr id="13" name="Grafik 20">
            <a:extLst>
              <a:ext uri="{FF2B5EF4-FFF2-40B4-BE49-F238E27FC236}">
                <a16:creationId xmlns:a16="http://schemas.microsoft.com/office/drawing/2014/main" id="{85281CA8-360B-7C49-8464-7D9DEB9340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7818" y="417710"/>
            <a:ext cx="2817415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CB4C-97C7-A04A-8E2D-E7AD61CFA84E}" type="datetime1">
              <a:rPr lang="en-US" smtClean="0"/>
              <a:t>11/24/20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8675933" cy="6858000"/>
          </a:xfrm>
          <a:prstGeom prst="rect">
            <a:avLst/>
          </a:prstGeom>
          <a:solidFill>
            <a:srgbClr val="008B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kai ohne hg neg 01.ps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370" y="562429"/>
            <a:ext cx="1914843" cy="201385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932708" y="1143000"/>
            <a:ext cx="1237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60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6370" y="3519487"/>
            <a:ext cx="7527030" cy="2685369"/>
          </a:xfrm>
        </p:spPr>
        <p:txBody>
          <a:bodyPr/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932707" y="1143000"/>
            <a:ext cx="1237013" cy="1206500"/>
          </a:xfrm>
        </p:spPr>
        <p:txBody>
          <a:bodyPr anchor="ctr"/>
          <a:lstStyle>
            <a:lvl1pPr marL="0" indent="0" algn="ctr">
              <a:buNone/>
              <a:defRPr sz="6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6"/>
          </p:nvPr>
        </p:nvSpPr>
        <p:spPr>
          <a:xfrm>
            <a:off x="8675933" y="0"/>
            <a:ext cx="3516067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90953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/>
          <a:p>
            <a:fld id="{1951DDCC-D25B-AC43-A326-04CEFF051373}" type="datetime1">
              <a:rPr lang="en-US" smtClean="0"/>
              <a:t>11/24/20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2712" y="6356350"/>
            <a:ext cx="2743200" cy="365125"/>
          </a:xfrm>
        </p:spPr>
        <p:txBody>
          <a:bodyPr/>
          <a:lstStyle/>
          <a:p>
            <a:fld id="{18544C3B-C1A6-4049-9E5E-0AE48C77F96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9"/>
          <p:cNvSpPr>
            <a:spLocks noGrp="1" noChangeArrowheads="1"/>
          </p:cNvSpPr>
          <p:nvPr>
            <p:ph idx="13"/>
          </p:nvPr>
        </p:nvSpPr>
        <p:spPr bwMode="auto">
          <a:xfrm>
            <a:off x="457200" y="1359732"/>
            <a:ext cx="11288712" cy="476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76F363B7-D4E2-BF45-B014-76F647E9780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1107385"/>
            <a:ext cx="8374566" cy="22160"/>
          </a:xfrm>
          <a:prstGeom prst="line">
            <a:avLst/>
          </a:prstGeom>
          <a:noFill/>
          <a:ln w="38100">
            <a:solidFill>
              <a:srgbClr val="008BB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FF2EE621-7827-FB43-B669-6F22372DF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198" y="415131"/>
            <a:ext cx="837456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Mastertitelformat bearbeiten</a:t>
            </a:r>
            <a:endParaRPr lang="en-GB" noProof="0"/>
          </a:p>
        </p:txBody>
      </p:sp>
      <p:pic>
        <p:nvPicPr>
          <p:cNvPr id="15" name="Grafik 20">
            <a:extLst>
              <a:ext uri="{FF2B5EF4-FFF2-40B4-BE49-F238E27FC236}">
                <a16:creationId xmlns:a16="http://schemas.microsoft.com/office/drawing/2014/main" id="{90A6C3FB-5EA3-5B44-99DF-530917893E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7818" y="417710"/>
            <a:ext cx="2817415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0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C9103-B9EB-C940-80C1-2632E3322F92}" type="datetime1">
              <a:rPr lang="en-GB" noProof="0" smtClean="0"/>
              <a:t>24/11/2020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3B0A1-5F82-A747-ABD5-BCF57813FA9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41337" y="356360"/>
            <a:ext cx="9746354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1337" y="1355725"/>
            <a:ext cx="10981429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Klicka här för att ändra format på bakgrundstexten</a:t>
            </a:r>
          </a:p>
          <a:p>
            <a:pPr lvl="1"/>
            <a:r>
              <a:rPr lang="en-GB" noProof="0"/>
              <a:t>Nivå två</a:t>
            </a:r>
          </a:p>
          <a:p>
            <a:pPr lvl="2"/>
            <a:r>
              <a:rPr lang="en-GB" noProof="0"/>
              <a:t>Nivå tre</a:t>
            </a:r>
          </a:p>
          <a:p>
            <a:pPr lvl="3"/>
            <a:r>
              <a:rPr lang="en-GB" noProof="0"/>
              <a:t>Nivå fyra</a:t>
            </a:r>
          </a:p>
          <a:p>
            <a:pPr lvl="4"/>
            <a:r>
              <a:rPr lang="en-GB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107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br>
              <a:rPr lang="en-US" b="1" dirty="0"/>
            </a:br>
            <a:r>
              <a:rPr lang="en-US" dirty="0"/>
              <a:t>#</a:t>
            </a:r>
            <a:r>
              <a:rPr lang="en-US" dirty="0" err="1"/>
              <a:t>TerritorialAgenda</a:t>
            </a:r>
            <a:br>
              <a:rPr lang="en-US" b="1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 future for all places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s-ES" sz="2800" b="1" dirty="0"/>
              <a:t>Territorial Agenda </a:t>
            </a:r>
            <a:r>
              <a:rPr lang="es-ES" sz="2800" b="1" dirty="0" err="1"/>
              <a:t>long</a:t>
            </a:r>
            <a:r>
              <a:rPr lang="es-ES" sz="2800" b="1" dirty="0"/>
              <a:t> and </a:t>
            </a:r>
            <a:r>
              <a:rPr lang="es-ES" sz="2800" b="1" dirty="0" err="1"/>
              <a:t>continous</a:t>
            </a:r>
            <a:r>
              <a:rPr lang="es-ES" sz="2800" b="1" dirty="0"/>
              <a:t> </a:t>
            </a:r>
            <a:r>
              <a:rPr lang="es-ES" sz="2800" b="1" dirty="0" err="1"/>
              <a:t>road</a:t>
            </a:r>
            <a:r>
              <a:rPr lang="es-ES" sz="2800" b="1" dirty="0"/>
              <a:t> </a:t>
            </a:r>
            <a:br>
              <a:rPr lang="es-ES" sz="2800" b="1" dirty="0"/>
            </a:br>
            <a:r>
              <a:rPr lang="en-LU" sz="2800" b="1" dirty="0"/>
              <a:t>to incorporate the territorial dimension in European policies </a:t>
            </a:r>
            <a:br>
              <a:rPr lang="en-US" sz="2800" dirty="0"/>
            </a:br>
            <a:br>
              <a:rPr lang="en-US" sz="2800" dirty="0"/>
            </a:br>
            <a:br>
              <a:rPr lang="en-US" dirty="0"/>
            </a:br>
            <a:r>
              <a:rPr lang="en-US" sz="2800" dirty="0"/>
              <a:t>Kai </a:t>
            </a:r>
            <a:r>
              <a:rPr lang="en-US" sz="2800" dirty="0" err="1"/>
              <a:t>Böhme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- Spatial Foresight - </a:t>
            </a:r>
          </a:p>
        </p:txBody>
      </p:sp>
    </p:spTree>
    <p:extLst>
      <p:ext uri="{BB962C8B-B14F-4D97-AF65-F5344CB8AC3E}">
        <p14:creationId xmlns:p14="http://schemas.microsoft.com/office/powerpoint/2010/main" val="46739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8938-D790-B34C-BFF7-E94DF5E7F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8BB3"/>
                </a:solidFill>
              </a:rPr>
              <a:t>Background</a:t>
            </a:r>
            <a:endParaRPr lang="sv-SE" dirty="0">
              <a:solidFill>
                <a:srgbClr val="008BB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3790A-FAB6-8F47-B6F3-DCA6C7FD10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1359732"/>
            <a:ext cx="11467070" cy="549826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8BB3"/>
                </a:solidFill>
              </a:rPr>
              <a:t>Over 20 years of intergovernmental cooperation </a:t>
            </a:r>
          </a:p>
          <a:p>
            <a:pPr marL="444500" lvl="1" indent="-444500">
              <a:spcBef>
                <a:spcPts val="1000"/>
              </a:spcBef>
              <a:buBlip>
                <a:blip r:embed="rId3"/>
              </a:buBlip>
            </a:pPr>
            <a:r>
              <a:rPr lang="en-GB" dirty="0"/>
              <a:t>European Spatial Development Perspective (1999)</a:t>
            </a:r>
          </a:p>
          <a:p>
            <a:pPr marL="444500" lvl="1" indent="-444500">
              <a:spcBef>
                <a:spcPts val="1000"/>
              </a:spcBef>
              <a:buBlip>
                <a:blip r:embed="rId3"/>
              </a:buBlip>
            </a:pPr>
            <a:r>
              <a:rPr lang="en-GB" dirty="0"/>
              <a:t>Territorial Agenda of the European Union (2007) </a:t>
            </a:r>
          </a:p>
          <a:p>
            <a:pPr marL="444500" lvl="1" indent="-444500">
              <a:spcBef>
                <a:spcPts val="1000"/>
              </a:spcBef>
              <a:buBlip>
                <a:blip r:embed="rId3"/>
              </a:buBlip>
            </a:pPr>
            <a:r>
              <a:rPr lang="en-GB" dirty="0"/>
              <a:t>Territorial Agenda 2020 (2011)</a:t>
            </a:r>
          </a:p>
          <a:p>
            <a:pPr marL="0" lvl="1" indent="0">
              <a:spcBef>
                <a:spcPts val="1000"/>
              </a:spcBef>
              <a:buNone/>
            </a:pPr>
            <a:endParaRPr lang="en-GB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  <a:p>
            <a:pPr marL="0" lvl="1" indent="0">
              <a:spcBef>
                <a:spcPts val="1000"/>
              </a:spcBef>
              <a:buNone/>
            </a:pPr>
            <a:endParaRPr lang="sv-SE" sz="1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555B40-4CAE-FB4A-9623-F6231042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218" y="3363352"/>
            <a:ext cx="2381311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A681E54-A20A-5C42-A059-42920CAAD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734" y="2819602"/>
            <a:ext cx="2931535" cy="378069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50873F4-0F21-0941-AB94-C31E96818F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2817" y="3360292"/>
            <a:ext cx="2690822" cy="324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Picture 6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D95403F6-137B-1448-B050-1612EB167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2846" y="3360292"/>
            <a:ext cx="2636653" cy="324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03085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26369" y="3519487"/>
            <a:ext cx="8049564" cy="2685369"/>
          </a:xfrm>
        </p:spPr>
        <p:txBody>
          <a:bodyPr/>
          <a:lstStyle/>
          <a:p>
            <a:r>
              <a:rPr lang="en-US" dirty="0"/>
              <a:t>Towards a new normal post COVID-19 </a:t>
            </a:r>
          </a:p>
          <a:p>
            <a:endParaRPr lang="en-US" dirty="0"/>
          </a:p>
          <a:p>
            <a:r>
              <a:rPr lang="en-US" dirty="0"/>
              <a:t>What has the </a:t>
            </a:r>
            <a:br>
              <a:rPr lang="en-US" dirty="0"/>
            </a:br>
            <a:r>
              <a:rPr lang="en-US" dirty="0"/>
              <a:t>Territorial Agenda 2030 to offer?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10E547F-2EF8-7A4C-BCB3-2B8D2E0C59CF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933" y="-2540"/>
            <a:ext cx="450871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70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8938-D790-B34C-BFF7-E94DF5E7F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008BB3"/>
                </a:solidFill>
              </a:rPr>
              <a:t>Today´s</a:t>
            </a:r>
            <a:r>
              <a:rPr lang="de-DE" dirty="0">
                <a:solidFill>
                  <a:srgbClr val="008BB3"/>
                </a:solidFill>
              </a:rPr>
              <a:t> </a:t>
            </a:r>
            <a:r>
              <a:rPr lang="de-DE" dirty="0" err="1">
                <a:solidFill>
                  <a:srgbClr val="008BB3"/>
                </a:solidFill>
              </a:rPr>
              <a:t>challenges</a:t>
            </a:r>
            <a:r>
              <a:rPr lang="de-DE" dirty="0">
                <a:solidFill>
                  <a:srgbClr val="008BB3"/>
                </a:solidFill>
              </a:rPr>
              <a:t> </a:t>
            </a:r>
            <a:endParaRPr lang="sv-SE" dirty="0">
              <a:solidFill>
                <a:srgbClr val="008BB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3790A-FAB6-8F47-B6F3-DCA6C7FD10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8364" y="6235944"/>
            <a:ext cx="11467070" cy="825289"/>
          </a:xfrm>
        </p:spPr>
        <p:txBody>
          <a:bodyPr/>
          <a:lstStyle/>
          <a:p>
            <a:pPr marL="0" indent="0">
              <a:buNone/>
            </a:pPr>
            <a:r>
              <a:rPr lang="sv-SE" dirty="0" err="1">
                <a:solidFill>
                  <a:srgbClr val="008BB3"/>
                </a:solidFill>
              </a:rPr>
              <a:t>What</a:t>
            </a:r>
            <a:r>
              <a:rPr lang="sv-SE" dirty="0">
                <a:solidFill>
                  <a:srgbClr val="008BB3"/>
                </a:solidFill>
              </a:rPr>
              <a:t> </a:t>
            </a:r>
            <a:r>
              <a:rPr lang="sv-SE" dirty="0" err="1">
                <a:solidFill>
                  <a:srgbClr val="008BB3"/>
                </a:solidFill>
              </a:rPr>
              <a:t>territories</a:t>
            </a:r>
            <a:r>
              <a:rPr lang="sv-SE" dirty="0">
                <a:solidFill>
                  <a:srgbClr val="008BB3"/>
                </a:solidFill>
              </a:rPr>
              <a:t>, </a:t>
            </a:r>
            <a:r>
              <a:rPr lang="sv-SE" dirty="0" err="1">
                <a:solidFill>
                  <a:srgbClr val="008BB3"/>
                </a:solidFill>
              </a:rPr>
              <a:t>what</a:t>
            </a:r>
            <a:r>
              <a:rPr lang="sv-SE" dirty="0">
                <a:solidFill>
                  <a:srgbClr val="008BB3"/>
                </a:solidFill>
              </a:rPr>
              <a:t> </a:t>
            </a:r>
            <a:r>
              <a:rPr lang="sv-SE" dirty="0" err="1">
                <a:solidFill>
                  <a:srgbClr val="008BB3"/>
                </a:solidFill>
              </a:rPr>
              <a:t>Europe</a:t>
            </a:r>
            <a:r>
              <a:rPr lang="sv-SE" dirty="0">
                <a:solidFill>
                  <a:srgbClr val="008BB3"/>
                </a:solidFill>
              </a:rPr>
              <a:t> do </a:t>
            </a:r>
            <a:r>
              <a:rPr lang="sv-SE" dirty="0" err="1">
                <a:solidFill>
                  <a:srgbClr val="008BB3"/>
                </a:solidFill>
              </a:rPr>
              <a:t>we</a:t>
            </a:r>
            <a:r>
              <a:rPr lang="sv-SE" dirty="0">
                <a:solidFill>
                  <a:srgbClr val="008BB3"/>
                </a:solidFill>
              </a:rPr>
              <a:t> </a:t>
            </a:r>
            <a:r>
              <a:rPr lang="sv-SE" dirty="0" err="1">
                <a:solidFill>
                  <a:srgbClr val="008BB3"/>
                </a:solidFill>
              </a:rPr>
              <a:t>want</a:t>
            </a:r>
            <a:r>
              <a:rPr lang="sv-SE" dirty="0">
                <a:solidFill>
                  <a:srgbClr val="008BB3"/>
                </a:solidFill>
              </a:rPr>
              <a:t> to </a:t>
            </a:r>
            <a:r>
              <a:rPr lang="sv-SE" dirty="0" err="1">
                <a:solidFill>
                  <a:srgbClr val="008BB3"/>
                </a:solidFill>
              </a:rPr>
              <a:t>have</a:t>
            </a:r>
            <a:r>
              <a:rPr lang="sv-SE" dirty="0">
                <a:solidFill>
                  <a:srgbClr val="008BB3"/>
                </a:solidFill>
              </a:rPr>
              <a:t>?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3C65EE-FAC8-454F-A3AA-0E5832F871FD}"/>
              </a:ext>
            </a:extLst>
          </p:cNvPr>
          <p:cNvGrpSpPr/>
          <p:nvPr/>
        </p:nvGrpSpPr>
        <p:grpSpPr>
          <a:xfrm>
            <a:off x="4796227" y="1991031"/>
            <a:ext cx="2681090" cy="2378054"/>
            <a:chOff x="7801915" y="8670897"/>
            <a:chExt cx="3252870" cy="3008089"/>
          </a:xfrm>
          <a:solidFill>
            <a:srgbClr val="008BB3"/>
          </a:solidFill>
        </p:grpSpPr>
        <p:pic>
          <p:nvPicPr>
            <p:cNvPr id="16" name="Graphic 15" descr="Seesaw">
              <a:extLst>
                <a:ext uri="{FF2B5EF4-FFF2-40B4-BE49-F238E27FC236}">
                  <a16:creationId xmlns:a16="http://schemas.microsoft.com/office/drawing/2014/main" id="{B8C67465-DEAD-154D-B19B-F15A84552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3961" y="8928162"/>
              <a:ext cx="2750824" cy="2750824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A9923B2-EAE7-064A-A306-23EB5DC24F17}"/>
                </a:ext>
              </a:extLst>
            </p:cNvPr>
            <p:cNvGrpSpPr/>
            <p:nvPr/>
          </p:nvGrpSpPr>
          <p:grpSpPr>
            <a:xfrm>
              <a:off x="7801915" y="8670897"/>
              <a:ext cx="3159960" cy="1807448"/>
              <a:chOff x="7801915" y="8670897"/>
              <a:chExt cx="3159960" cy="1807448"/>
            </a:xfrm>
            <a:grpFill/>
          </p:grpSpPr>
          <p:pic>
            <p:nvPicPr>
              <p:cNvPr id="26" name="Graphic 25" descr="Globe">
                <a:extLst>
                  <a:ext uri="{FF2B5EF4-FFF2-40B4-BE49-F238E27FC236}">
                    <a16:creationId xmlns:a16="http://schemas.microsoft.com/office/drawing/2014/main" id="{9FF1252A-36D2-AB47-99D0-92B33052F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20532374">
                <a:off x="7801915" y="8815225"/>
                <a:ext cx="1663120" cy="1663120"/>
              </a:xfrm>
              <a:prstGeom prst="rect">
                <a:avLst/>
              </a:prstGeom>
            </p:spPr>
          </p:pic>
          <p:pic>
            <p:nvPicPr>
              <p:cNvPr id="30" name="Graphic 29" descr="Globe">
                <a:extLst>
                  <a:ext uri="{FF2B5EF4-FFF2-40B4-BE49-F238E27FC236}">
                    <a16:creationId xmlns:a16="http://schemas.microsoft.com/office/drawing/2014/main" id="{4076443C-C3B5-D940-AF3D-19D98DB838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20532374">
                <a:off x="9730013" y="8670897"/>
                <a:ext cx="1231862" cy="1231862"/>
              </a:xfrm>
              <a:prstGeom prst="rect">
                <a:avLst/>
              </a:prstGeom>
            </p:spPr>
          </p:pic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59F304-B4E9-BA4F-952B-FF478A561CCD}"/>
              </a:ext>
            </a:extLst>
          </p:cNvPr>
          <p:cNvGrpSpPr/>
          <p:nvPr/>
        </p:nvGrpSpPr>
        <p:grpSpPr>
          <a:xfrm>
            <a:off x="541468" y="1594938"/>
            <a:ext cx="3414560" cy="2512586"/>
            <a:chOff x="-457022" y="6989569"/>
            <a:chExt cx="4684461" cy="3940043"/>
          </a:xfrm>
        </p:grpSpPr>
        <p:pic>
          <p:nvPicPr>
            <p:cNvPr id="18" name="Graphic 17" descr="Thermometer">
              <a:extLst>
                <a:ext uri="{FF2B5EF4-FFF2-40B4-BE49-F238E27FC236}">
                  <a16:creationId xmlns:a16="http://schemas.microsoft.com/office/drawing/2014/main" id="{BCF9EF72-79C5-6A48-A6A1-9897B43F2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59953" y="7458205"/>
              <a:ext cx="1267486" cy="1672124"/>
            </a:xfrm>
            <a:prstGeom prst="rect">
              <a:avLst/>
            </a:prstGeom>
          </p:spPr>
        </p:pic>
        <p:pic>
          <p:nvPicPr>
            <p:cNvPr id="20" name="Graphic 19" descr="Agriculture">
              <a:extLst>
                <a:ext uri="{FF2B5EF4-FFF2-40B4-BE49-F238E27FC236}">
                  <a16:creationId xmlns:a16="http://schemas.microsoft.com/office/drawing/2014/main" id="{467EFC53-C72D-C34E-977D-47C34E76C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-457022" y="6989569"/>
              <a:ext cx="3940043" cy="3940043"/>
            </a:xfrm>
            <a:prstGeom prst="rect">
              <a:avLst/>
            </a:prstGeom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05D47AF-8DB8-0E4A-B6F9-F6F7472E3E7F}"/>
                </a:ext>
              </a:extLst>
            </p:cNvPr>
            <p:cNvSpPr/>
            <p:nvPr/>
          </p:nvSpPr>
          <p:spPr>
            <a:xfrm>
              <a:off x="2203938" y="8219495"/>
              <a:ext cx="1008185" cy="11963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U"/>
            </a:p>
          </p:txBody>
        </p:sp>
        <p:pic>
          <p:nvPicPr>
            <p:cNvPr id="22" name="Graphic 21" descr="Bear">
              <a:extLst>
                <a:ext uri="{FF2B5EF4-FFF2-40B4-BE49-F238E27FC236}">
                  <a16:creationId xmlns:a16="http://schemas.microsoft.com/office/drawing/2014/main" id="{6C7FA9B5-AD76-AA42-A8B7-89C2CDF25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1077056">
              <a:off x="2299499" y="8673129"/>
              <a:ext cx="914400" cy="9144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BD1692-E8EF-6F43-A084-C56477DA6012}"/>
              </a:ext>
            </a:extLst>
          </p:cNvPr>
          <p:cNvGrpSpPr/>
          <p:nvPr/>
        </p:nvGrpSpPr>
        <p:grpSpPr>
          <a:xfrm>
            <a:off x="9372959" y="1928696"/>
            <a:ext cx="2142574" cy="2062832"/>
            <a:chOff x="8948848" y="3677478"/>
            <a:chExt cx="2142574" cy="2062832"/>
          </a:xfrm>
        </p:grpSpPr>
        <p:pic>
          <p:nvPicPr>
            <p:cNvPr id="28" name="Graphic 27" descr="Globe">
              <a:extLst>
                <a:ext uri="{FF2B5EF4-FFF2-40B4-BE49-F238E27FC236}">
                  <a16:creationId xmlns:a16="http://schemas.microsoft.com/office/drawing/2014/main" id="{003EED19-98F1-4541-82EA-0BA25669F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077473" y="3726361"/>
              <a:ext cx="2013949" cy="2013949"/>
            </a:xfrm>
            <a:prstGeom prst="rect">
              <a:avLst/>
            </a:prstGeom>
          </p:spPr>
        </p:pic>
        <p:pic>
          <p:nvPicPr>
            <p:cNvPr id="12" name="Graphic 11" descr="Covid-19">
              <a:extLst>
                <a:ext uri="{FF2B5EF4-FFF2-40B4-BE49-F238E27FC236}">
                  <a16:creationId xmlns:a16="http://schemas.microsoft.com/office/drawing/2014/main" id="{C6479FC3-62B2-2341-9AC4-942AADC3C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948848" y="3677478"/>
              <a:ext cx="1403504" cy="1403504"/>
            </a:xfrm>
            <a:prstGeom prst="rect">
              <a:avLst/>
            </a:prstGeom>
          </p:spPr>
        </p:pic>
      </p:grp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AB047C17-9768-4047-9C82-974C27C671B7}"/>
              </a:ext>
            </a:extLst>
          </p:cNvPr>
          <p:cNvSpPr txBox="1">
            <a:spLocks/>
          </p:cNvSpPr>
          <p:nvPr/>
        </p:nvSpPr>
        <p:spPr bwMode="auto">
          <a:xfrm>
            <a:off x="624816" y="4406376"/>
            <a:ext cx="3331212" cy="135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7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None/>
            </a:pPr>
            <a:r>
              <a:rPr lang="en-GB" sz="2800" dirty="0"/>
              <a:t>Climate change and sustainable development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A397E4A1-EE20-BF4F-B3C1-C2883AC20EA7}"/>
              </a:ext>
            </a:extLst>
          </p:cNvPr>
          <p:cNvSpPr txBox="1">
            <a:spLocks/>
          </p:cNvSpPr>
          <p:nvPr/>
        </p:nvSpPr>
        <p:spPr bwMode="auto">
          <a:xfrm>
            <a:off x="8510548" y="4395143"/>
            <a:ext cx="3216167" cy="196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7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>
              <a:spcBef>
                <a:spcPts val="1000"/>
              </a:spcBef>
              <a:buNone/>
            </a:pPr>
            <a:r>
              <a:rPr lang="en-GB" sz="2800" dirty="0"/>
              <a:t>COVID-19 impacts on local and regional development </a:t>
            </a:r>
          </a:p>
          <a:p>
            <a:pPr marL="0" lvl="1" indent="0" algn="ctr">
              <a:spcBef>
                <a:spcPts val="1000"/>
              </a:spcBef>
              <a:buNone/>
            </a:pPr>
            <a:endParaRPr lang="en-GB" sz="2800" dirty="0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E9859B-7525-6743-BAC4-F94A2384A71A}"/>
              </a:ext>
            </a:extLst>
          </p:cNvPr>
          <p:cNvSpPr txBox="1">
            <a:spLocks/>
          </p:cNvSpPr>
          <p:nvPr/>
        </p:nvSpPr>
        <p:spPr bwMode="auto">
          <a:xfrm>
            <a:off x="4564168" y="4404369"/>
            <a:ext cx="3216167" cy="106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7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1000"/>
              </a:spcBef>
              <a:buNone/>
            </a:pPr>
            <a:r>
              <a:rPr lang="en-GB" sz="2800" dirty="0"/>
              <a:t>People and places drift apart</a:t>
            </a:r>
          </a:p>
        </p:txBody>
      </p:sp>
    </p:spTree>
    <p:extLst>
      <p:ext uri="{BB962C8B-B14F-4D97-AF65-F5344CB8AC3E}">
        <p14:creationId xmlns:p14="http://schemas.microsoft.com/office/powerpoint/2010/main" val="138517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412B76A-308B-2243-891B-D50FDAA98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15131"/>
            <a:ext cx="8374567" cy="633412"/>
          </a:xfrm>
        </p:spPr>
        <p:txBody>
          <a:bodyPr/>
          <a:lstStyle/>
          <a:p>
            <a:r>
              <a:rPr lang="en-US" dirty="0">
                <a:solidFill>
                  <a:srgbClr val="008BB3"/>
                </a:solidFill>
              </a:rPr>
              <a:t>Territorial priorities for Europe</a:t>
            </a:r>
            <a:endParaRPr lang="sv-SE" dirty="0">
              <a:solidFill>
                <a:srgbClr val="008BB3"/>
              </a:solidFill>
            </a:endParaRP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DE43AF7-2B79-8045-A1DA-31F3B017884F}"/>
              </a:ext>
            </a:extLst>
          </p:cNvPr>
          <p:cNvSpPr/>
          <p:nvPr/>
        </p:nvSpPr>
        <p:spPr>
          <a:xfrm>
            <a:off x="414452" y="4031833"/>
            <a:ext cx="11363095" cy="2700000"/>
          </a:xfrm>
          <a:prstGeom prst="rect">
            <a:avLst/>
          </a:prstGeom>
          <a:solidFill>
            <a:srgbClr val="82C3D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200" b="1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5483DA58-1062-9845-89F2-CC53A51F8985}"/>
              </a:ext>
            </a:extLst>
          </p:cNvPr>
          <p:cNvSpPr/>
          <p:nvPr/>
        </p:nvSpPr>
        <p:spPr>
          <a:xfrm>
            <a:off x="457198" y="1208807"/>
            <a:ext cx="11363095" cy="2700000"/>
          </a:xfrm>
          <a:prstGeom prst="rect">
            <a:avLst/>
          </a:prstGeom>
          <a:solidFill>
            <a:srgbClr val="82C3D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200" b="1" dirty="0"/>
          </a:p>
        </p:txBody>
      </p:sp>
      <p:pic>
        <p:nvPicPr>
          <p:cNvPr id="6" name="Graphic 13" descr="Deciduous tree">
            <a:extLst>
              <a:ext uri="{FF2B5EF4-FFF2-40B4-BE49-F238E27FC236}">
                <a16:creationId xmlns:a16="http://schemas.microsoft.com/office/drawing/2014/main" id="{D1B7C9BC-2264-E943-B58C-9A0CF0125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5573" y="4595493"/>
            <a:ext cx="980650" cy="980650"/>
          </a:xfrm>
          <a:prstGeom prst="rect">
            <a:avLst/>
          </a:prstGeom>
        </p:spPr>
      </p:pic>
      <p:pic>
        <p:nvPicPr>
          <p:cNvPr id="7" name="Graphic 15" descr="Users">
            <a:extLst>
              <a:ext uri="{FF2B5EF4-FFF2-40B4-BE49-F238E27FC236}">
                <a16:creationId xmlns:a16="http://schemas.microsoft.com/office/drawing/2014/main" id="{A288CEE0-FB2B-B744-A1C6-8FDE62CA2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2841" y="1690023"/>
            <a:ext cx="1125846" cy="1125846"/>
          </a:xfrm>
          <a:prstGeom prst="rect">
            <a:avLst/>
          </a:prstGeom>
        </p:spPr>
      </p:pic>
      <p:sp>
        <p:nvSpPr>
          <p:cNvPr id="8" name="Textfeld 29">
            <a:extLst>
              <a:ext uri="{FF2B5EF4-FFF2-40B4-BE49-F238E27FC236}">
                <a16:creationId xmlns:a16="http://schemas.microsoft.com/office/drawing/2014/main" id="{74596B67-047E-E446-BF2B-24947843AAC4}"/>
              </a:ext>
            </a:extLst>
          </p:cNvPr>
          <p:cNvSpPr txBox="1"/>
          <p:nvPr/>
        </p:nvSpPr>
        <p:spPr>
          <a:xfrm>
            <a:off x="477464" y="1293653"/>
            <a:ext cx="2597137" cy="606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>
              <a:defRPr sz="12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GB" sz="2800" b="0" dirty="0"/>
              <a:t>A Just Europe</a:t>
            </a:r>
          </a:p>
        </p:txBody>
      </p:sp>
      <p:sp>
        <p:nvSpPr>
          <p:cNvPr id="9" name="Textfeld 32">
            <a:extLst>
              <a:ext uri="{FF2B5EF4-FFF2-40B4-BE49-F238E27FC236}">
                <a16:creationId xmlns:a16="http://schemas.microsoft.com/office/drawing/2014/main" id="{3F2CB62A-23DC-AA41-AF07-74FA49EBA278}"/>
              </a:ext>
            </a:extLst>
          </p:cNvPr>
          <p:cNvSpPr txBox="1"/>
          <p:nvPr/>
        </p:nvSpPr>
        <p:spPr>
          <a:xfrm>
            <a:off x="487597" y="4142380"/>
            <a:ext cx="2576869" cy="606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>
              <a:defRPr sz="12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GB" sz="2800" b="0" dirty="0"/>
              <a:t>A Green Europe</a:t>
            </a:r>
          </a:p>
        </p:txBody>
      </p:sp>
      <p:sp>
        <p:nvSpPr>
          <p:cNvPr id="10" name="Textfeld 30">
            <a:extLst>
              <a:ext uri="{FF2B5EF4-FFF2-40B4-BE49-F238E27FC236}">
                <a16:creationId xmlns:a16="http://schemas.microsoft.com/office/drawing/2014/main" id="{8265D5B9-93C7-BC43-B6A2-D150945EEF61}"/>
              </a:ext>
            </a:extLst>
          </p:cNvPr>
          <p:cNvSpPr txBox="1"/>
          <p:nvPr/>
        </p:nvSpPr>
        <p:spPr>
          <a:xfrm>
            <a:off x="721443" y="2567105"/>
            <a:ext cx="2068643" cy="1153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12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GB" sz="1800" b="0" dirty="0"/>
              <a:t>that offers future perspectives for all places and people</a:t>
            </a:r>
          </a:p>
        </p:txBody>
      </p:sp>
      <p:sp>
        <p:nvSpPr>
          <p:cNvPr id="11" name="Textfeld 33">
            <a:extLst>
              <a:ext uri="{FF2B5EF4-FFF2-40B4-BE49-F238E27FC236}">
                <a16:creationId xmlns:a16="http://schemas.microsoft.com/office/drawing/2014/main" id="{523F5429-D88F-484E-ACA3-C87DFB1DFA9D}"/>
              </a:ext>
            </a:extLst>
          </p:cNvPr>
          <p:cNvSpPr txBox="1"/>
          <p:nvPr/>
        </p:nvSpPr>
        <p:spPr>
          <a:xfrm>
            <a:off x="568986" y="5466402"/>
            <a:ext cx="2330812" cy="1153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12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GB" sz="1800" b="0" dirty="0"/>
              <a:t>that protects common livelihoods and shapes societal transition</a:t>
            </a:r>
          </a:p>
        </p:txBody>
      </p:sp>
      <p:sp>
        <p:nvSpPr>
          <p:cNvPr id="12" name="Rechteck 22">
            <a:extLst>
              <a:ext uri="{FF2B5EF4-FFF2-40B4-BE49-F238E27FC236}">
                <a16:creationId xmlns:a16="http://schemas.microsoft.com/office/drawing/2014/main" id="{84D7A7CD-6B3D-114D-835D-66818C4FC300}"/>
              </a:ext>
            </a:extLst>
          </p:cNvPr>
          <p:cNvSpPr/>
          <p:nvPr/>
        </p:nvSpPr>
        <p:spPr>
          <a:xfrm>
            <a:off x="3054333" y="3041424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GB" sz="2400" b="1" dirty="0">
                <a:solidFill>
                  <a:prstClr val="white"/>
                </a:solidFill>
              </a:rPr>
              <a:t>Integration Beyond Borders</a:t>
            </a:r>
            <a:br>
              <a:rPr lang="en-GB" sz="2400" dirty="0"/>
            </a:br>
            <a:r>
              <a:rPr lang="en-GB" dirty="0"/>
              <a:t>Easier living and working across national borders </a:t>
            </a:r>
          </a:p>
        </p:txBody>
      </p:sp>
      <p:sp>
        <p:nvSpPr>
          <p:cNvPr id="13" name="Rechteck 19">
            <a:extLst>
              <a:ext uri="{FF2B5EF4-FFF2-40B4-BE49-F238E27FC236}">
                <a16:creationId xmlns:a16="http://schemas.microsoft.com/office/drawing/2014/main" id="{BCFB70FE-B77A-BA43-BA51-43A107340580}"/>
              </a:ext>
            </a:extLst>
          </p:cNvPr>
          <p:cNvSpPr/>
          <p:nvPr/>
        </p:nvSpPr>
        <p:spPr>
          <a:xfrm>
            <a:off x="3054333" y="2191175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GB" sz="2400" b="1" dirty="0">
                <a:solidFill>
                  <a:prstClr val="white"/>
                </a:solidFill>
              </a:rPr>
              <a:t>Functional Regions</a:t>
            </a:r>
            <a:br>
              <a:rPr lang="en-GB" sz="2400" dirty="0"/>
            </a:br>
            <a:r>
              <a:rPr lang="en-GB" dirty="0"/>
              <a:t>Convergent local and regional development, less inequality between places</a:t>
            </a:r>
          </a:p>
        </p:txBody>
      </p:sp>
      <p:sp>
        <p:nvSpPr>
          <p:cNvPr id="14" name="Rechteck 4">
            <a:extLst>
              <a:ext uri="{FF2B5EF4-FFF2-40B4-BE49-F238E27FC236}">
                <a16:creationId xmlns:a16="http://schemas.microsoft.com/office/drawing/2014/main" id="{8BD1B73B-A756-6243-AF17-CE45E9AAB880}"/>
              </a:ext>
            </a:extLst>
          </p:cNvPr>
          <p:cNvSpPr/>
          <p:nvPr/>
        </p:nvSpPr>
        <p:spPr>
          <a:xfrm>
            <a:off x="3054333" y="1342579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defTabSz="889000">
              <a:lnSpc>
                <a:spcPct val="90000"/>
              </a:lnSpc>
              <a:spcBef>
                <a:spcPct val="0"/>
              </a:spcBef>
            </a:pPr>
            <a:r>
              <a:rPr lang="en-GB" sz="2400" b="1" dirty="0">
                <a:solidFill>
                  <a:prstClr val="white"/>
                </a:solidFill>
              </a:rPr>
              <a:t>Balanced Europe</a:t>
            </a:r>
          </a:p>
          <a:p>
            <a:pPr lvl="0" defTabSz="889000">
              <a:spcBef>
                <a:spcPct val="0"/>
              </a:spcBef>
            </a:pPr>
            <a:r>
              <a:rPr lang="en-GB" dirty="0"/>
              <a:t>Better balanced territorial development utilising Europe’s diversity</a:t>
            </a:r>
          </a:p>
        </p:txBody>
      </p:sp>
      <p:sp>
        <p:nvSpPr>
          <p:cNvPr id="15" name="Rechteck 15">
            <a:extLst>
              <a:ext uri="{FF2B5EF4-FFF2-40B4-BE49-F238E27FC236}">
                <a16:creationId xmlns:a16="http://schemas.microsoft.com/office/drawing/2014/main" id="{DCDD3772-63E8-2846-A60B-290BC9DBD10D}"/>
              </a:ext>
            </a:extLst>
          </p:cNvPr>
          <p:cNvSpPr/>
          <p:nvPr/>
        </p:nvSpPr>
        <p:spPr>
          <a:xfrm>
            <a:off x="3044198" y="4172829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GB" sz="2400" b="1" dirty="0">
                <a:solidFill>
                  <a:prstClr val="white"/>
                </a:solidFill>
              </a:rPr>
              <a:t>Healthy Environment</a:t>
            </a:r>
            <a:br>
              <a:rPr lang="en-GB" sz="2400" dirty="0"/>
            </a:br>
            <a:r>
              <a:rPr lang="en-GB" dirty="0"/>
              <a:t>Better ecological livelihoods, climate-neutral and resilient towns, cities and regions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A74025A-FC8E-B04D-A03D-58B305C7C0B5}"/>
              </a:ext>
            </a:extLst>
          </p:cNvPr>
          <p:cNvSpPr/>
          <p:nvPr/>
        </p:nvSpPr>
        <p:spPr>
          <a:xfrm>
            <a:off x="3044199" y="5017447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GB" sz="2400" b="1" dirty="0">
                <a:solidFill>
                  <a:prstClr val="white"/>
                </a:solidFill>
              </a:rPr>
              <a:t>Circular Economy </a:t>
            </a:r>
            <a:br>
              <a:rPr lang="en-GB" sz="2400" dirty="0"/>
            </a:br>
            <a:r>
              <a:rPr lang="en-GB" dirty="0"/>
              <a:t>Strong and sustainable local economies in a globalised world</a:t>
            </a:r>
            <a:endParaRPr lang="sv-SE" dirty="0"/>
          </a:p>
        </p:txBody>
      </p:sp>
      <p:sp>
        <p:nvSpPr>
          <p:cNvPr id="17" name="Rechteck 11">
            <a:extLst>
              <a:ext uri="{FF2B5EF4-FFF2-40B4-BE49-F238E27FC236}">
                <a16:creationId xmlns:a16="http://schemas.microsoft.com/office/drawing/2014/main" id="{94C9FCDE-9476-4348-A901-8F28E13AA642}"/>
              </a:ext>
            </a:extLst>
          </p:cNvPr>
          <p:cNvSpPr/>
          <p:nvPr/>
        </p:nvSpPr>
        <p:spPr>
          <a:xfrm>
            <a:off x="3054332" y="5864103"/>
            <a:ext cx="8537175" cy="756000"/>
          </a:xfrm>
          <a:prstGeom prst="rect">
            <a:avLst/>
          </a:prstGeom>
          <a:solidFill>
            <a:srgbClr val="008BB7"/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GB" sz="2400" b="1" dirty="0">
                <a:solidFill>
                  <a:prstClr val="white"/>
                </a:solidFill>
              </a:rPr>
              <a:t>Sustainable Connections</a:t>
            </a:r>
            <a:br>
              <a:rPr lang="en-GB" sz="2400" dirty="0"/>
            </a:br>
            <a:r>
              <a:rPr lang="en-GB" dirty="0"/>
              <a:t>Sustainable digital and physical connectivity of places</a:t>
            </a:r>
          </a:p>
        </p:txBody>
      </p:sp>
    </p:spTree>
    <p:extLst>
      <p:ext uri="{BB962C8B-B14F-4D97-AF65-F5344CB8AC3E}">
        <p14:creationId xmlns:p14="http://schemas.microsoft.com/office/powerpoint/2010/main" val="3563019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26370" y="3519487"/>
            <a:ext cx="7568061" cy="2685369"/>
          </a:xfrm>
        </p:spPr>
        <p:txBody>
          <a:bodyPr/>
          <a:lstStyle/>
          <a:p>
            <a:r>
              <a:rPr lang="en-US" dirty="0"/>
              <a:t>Shaping a Just &amp; Green </a:t>
            </a:r>
          </a:p>
          <a:p>
            <a:r>
              <a:rPr lang="en-US" dirty="0"/>
              <a:t>post COVID-19 Europe </a:t>
            </a:r>
          </a:p>
          <a:p>
            <a:r>
              <a:rPr lang="en-US" dirty="0"/>
              <a:t>is a shared task for all of us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FA1690-1D55-CC4B-8126-D266B68BA4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6362" y="4677206"/>
            <a:ext cx="309261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1BBED9-53AD-634C-873C-C334E42A89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52420" y="2535206"/>
            <a:ext cx="2058305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5778F1-D87A-6141-9F5D-93A866FB26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4831"/>
          <a:stretch/>
        </p:blipFill>
        <p:spPr bwMode="auto">
          <a:xfrm>
            <a:off x="9452420" y="393206"/>
            <a:ext cx="1880496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3628644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FB10F0-1EDD-4B48-81E7-14D795BB39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3225" y="1365908"/>
            <a:ext cx="309261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3E37D-F5C7-1A4E-BAA6-DB84905765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80095" y="3211954"/>
            <a:ext cx="2058305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8C320D-BAF0-E84A-B675-A98712C8944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4831"/>
          <a:stretch/>
        </p:blipFill>
        <p:spPr bwMode="auto">
          <a:xfrm>
            <a:off x="9957904" y="5058000"/>
            <a:ext cx="1880496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/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2EF203-A843-3946-AC7D-1B7C55F4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008BB3"/>
                </a:solidFill>
              </a:rPr>
              <a:t>Putting</a:t>
            </a:r>
            <a:r>
              <a:rPr lang="de-DE" dirty="0">
                <a:solidFill>
                  <a:srgbClr val="008BB3"/>
                </a:solidFill>
              </a:rPr>
              <a:t> </a:t>
            </a:r>
            <a:r>
              <a:rPr lang="de-DE" dirty="0" err="1">
                <a:solidFill>
                  <a:srgbClr val="008BB3"/>
                </a:solidFill>
              </a:rPr>
              <a:t>priorities</a:t>
            </a:r>
            <a:r>
              <a:rPr lang="de-DE" dirty="0">
                <a:solidFill>
                  <a:srgbClr val="008BB3"/>
                </a:solidFill>
              </a:rPr>
              <a:t> </a:t>
            </a:r>
            <a:r>
              <a:rPr lang="de-DE" dirty="0" err="1">
                <a:solidFill>
                  <a:srgbClr val="008BB3"/>
                </a:solidFill>
              </a:rPr>
              <a:t>into</a:t>
            </a:r>
            <a:r>
              <a:rPr lang="de-DE" dirty="0">
                <a:solidFill>
                  <a:srgbClr val="008BB3"/>
                </a:solidFill>
              </a:rPr>
              <a:t> </a:t>
            </a:r>
            <a:r>
              <a:rPr lang="de-DE" dirty="0" err="1">
                <a:solidFill>
                  <a:srgbClr val="008BB3"/>
                </a:solidFill>
              </a:rPr>
              <a:t>action</a:t>
            </a:r>
            <a:endParaRPr lang="de-DE" dirty="0">
              <a:solidFill>
                <a:srgbClr val="008BB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E6915-6F35-E942-AF6B-BBDA61CD2C0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1359732"/>
            <a:ext cx="11442700" cy="5356754"/>
          </a:xfrm>
        </p:spPr>
        <p:txBody>
          <a:bodyPr/>
          <a:lstStyle/>
          <a:p>
            <a:pPr marL="0" lvl="0" indent="0">
              <a:buNone/>
            </a:pPr>
            <a:r>
              <a:rPr lang="en-GB" dirty="0">
                <a:solidFill>
                  <a:srgbClr val="008BB3"/>
                </a:solidFill>
              </a:rPr>
              <a:t>Intergovernmental cooperation </a:t>
            </a:r>
          </a:p>
          <a:p>
            <a:pPr marL="0" lvl="0" indent="0">
              <a:buNone/>
            </a:pPr>
            <a:r>
              <a:rPr lang="en-GB" sz="2400" dirty="0">
                <a:solidFill>
                  <a:srgbClr val="008BB3"/>
                </a:solidFill>
              </a:rPr>
              <a:t>all players are in charge</a:t>
            </a:r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sv-SE" dirty="0" err="1"/>
              <a:t>local</a:t>
            </a:r>
            <a:r>
              <a:rPr lang="sv-SE" dirty="0"/>
              <a:t> and regional </a:t>
            </a:r>
            <a:endParaRPr lang="en-LU" dirty="0"/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en-US" dirty="0"/>
              <a:t>cross-border, transnational, inter- and intra-regional level</a:t>
            </a:r>
            <a:endParaRPr lang="en-LU" dirty="0"/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en-US" dirty="0"/>
              <a:t>Member State, </a:t>
            </a:r>
            <a:r>
              <a:rPr lang="en-US" dirty="0" err="1"/>
              <a:t>neighbouring</a:t>
            </a:r>
            <a:r>
              <a:rPr lang="en-US" dirty="0"/>
              <a:t> country, EU </a:t>
            </a:r>
            <a:endParaRPr lang="en-LU" dirty="0"/>
          </a:p>
          <a:p>
            <a:pPr marL="0" lvl="1" indent="0">
              <a:spcBef>
                <a:spcPts val="1000"/>
              </a:spcBef>
              <a:buNone/>
            </a:pPr>
            <a:endParaRPr lang="en-US" sz="600" dirty="0"/>
          </a:p>
          <a:p>
            <a:pPr marL="0" lvl="0" indent="0">
              <a:buNone/>
            </a:pPr>
            <a:r>
              <a:rPr lang="en-GB" dirty="0">
                <a:solidFill>
                  <a:srgbClr val="008BB3"/>
                </a:solidFill>
              </a:rPr>
              <a:t>Place-based approach </a:t>
            </a:r>
          </a:p>
          <a:p>
            <a:pPr marL="0" lvl="0" indent="0">
              <a:buNone/>
            </a:pPr>
            <a:r>
              <a:rPr lang="en-GB" sz="2400" dirty="0">
                <a:solidFill>
                  <a:srgbClr val="008BB3"/>
                </a:solidFill>
              </a:rPr>
              <a:t>all sectors are in charge</a:t>
            </a:r>
            <a:endParaRPr lang="en-US" dirty="0"/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en-US" dirty="0"/>
              <a:t>sector policy impacts – planning, development, transport, environment ... </a:t>
            </a:r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en-US" dirty="0"/>
              <a:t>multi-level governance</a:t>
            </a:r>
            <a:endParaRPr lang="en-LU" dirty="0"/>
          </a:p>
          <a:p>
            <a:pPr marL="444500" lvl="1" indent="-444500">
              <a:spcBef>
                <a:spcPts val="1000"/>
              </a:spcBef>
              <a:buBlip>
                <a:blip r:embed="rId9"/>
              </a:buBlip>
            </a:pPr>
            <a:r>
              <a:rPr lang="en-US" dirty="0"/>
              <a:t>cooperation between territories</a:t>
            </a:r>
          </a:p>
          <a:p>
            <a:pPr marL="0" lvl="1" indent="0">
              <a:spcBef>
                <a:spcPts val="1000"/>
              </a:spcBef>
              <a:buNone/>
            </a:pPr>
            <a:endParaRPr lang="en-GB" sz="600" dirty="0"/>
          </a:p>
          <a:p>
            <a:pPr marL="0" lvl="0" indent="0">
              <a:buNone/>
            </a:pPr>
            <a:r>
              <a:rPr lang="en-GB" dirty="0">
                <a:solidFill>
                  <a:srgbClr val="008BB3"/>
                </a:solidFill>
              </a:rPr>
              <a:t>Everyone can take action in the context of her / his regular mandate</a:t>
            </a:r>
            <a:endParaRPr lang="de-DE" dirty="0">
              <a:solidFill>
                <a:srgbClr val="008B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4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37F8A-EE93-214A-B30F-A97058531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U" dirty="0">
                <a:solidFill>
                  <a:srgbClr val="008BB3"/>
                </a:solidFill>
              </a:rPr>
              <a:t>What is in it for you?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C7A4AB-03EB-2445-AD67-6F4EFCAD5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55313"/>
              </p:ext>
            </p:extLst>
          </p:nvPr>
        </p:nvGraphicFramePr>
        <p:xfrm>
          <a:off x="457198" y="1508760"/>
          <a:ext cx="11381016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254">
                  <a:extLst>
                    <a:ext uri="{9D8B030D-6E8A-4147-A177-3AD203B41FA5}">
                      <a16:colId xmlns:a16="http://schemas.microsoft.com/office/drawing/2014/main" val="3046122308"/>
                    </a:ext>
                  </a:extLst>
                </a:gridCol>
                <a:gridCol w="2845254">
                  <a:extLst>
                    <a:ext uri="{9D8B030D-6E8A-4147-A177-3AD203B41FA5}">
                      <a16:colId xmlns:a16="http://schemas.microsoft.com/office/drawing/2014/main" val="785066401"/>
                    </a:ext>
                  </a:extLst>
                </a:gridCol>
                <a:gridCol w="2845254">
                  <a:extLst>
                    <a:ext uri="{9D8B030D-6E8A-4147-A177-3AD203B41FA5}">
                      <a16:colId xmlns:a16="http://schemas.microsoft.com/office/drawing/2014/main" val="644067795"/>
                    </a:ext>
                  </a:extLst>
                </a:gridCol>
                <a:gridCol w="2845254">
                  <a:extLst>
                    <a:ext uri="{9D8B030D-6E8A-4147-A177-3AD203B41FA5}">
                      <a16:colId xmlns:a16="http://schemas.microsoft.com/office/drawing/2014/main" val="311916193"/>
                    </a:ext>
                  </a:extLst>
                </a:gridCol>
              </a:tblGrid>
              <a:tr h="185897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Strategic </a:t>
                      </a:r>
                      <a:br>
                        <a:rPr lang="en-GB" sz="20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</a:b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territorial focus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B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Policy integration </a:t>
                      </a:r>
                      <a:b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&amp; synergies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B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Innovation </a:t>
                      </a:r>
                      <a:b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GB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&amp; experimentation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B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Governance models &amp; capacities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B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94385"/>
                  </a:ext>
                </a:extLst>
              </a:tr>
              <a:tr h="118038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Strategic, spatial lens identifies specific combinations of challenges and potentials that influence the development of different places.</a:t>
                      </a:r>
                      <a:r>
                        <a:rPr lang="en-LU" sz="2000" b="0" dirty="0">
                          <a:solidFill>
                            <a:srgbClr val="008BB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endParaRPr lang="en-LU" sz="2000" b="0" dirty="0">
                        <a:solidFill>
                          <a:srgbClr val="008BB3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Cross-cutting issues viewed beyond single sectors, allowing more sophisticated responses. </a:t>
                      </a:r>
                    </a:p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Combines support from different sources.</a:t>
                      </a:r>
                      <a:endParaRPr lang="en-LU" sz="2000" b="0" kern="1200" dirty="0">
                        <a:solidFill>
                          <a:srgbClr val="008BB3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Allows synergetic cooperation and exchange between different territories. </a:t>
                      </a:r>
                      <a:endParaRPr lang="en-LU" sz="2000" b="0" kern="1200" dirty="0">
                        <a:solidFill>
                          <a:srgbClr val="008BB3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New, experimental approaches are often required in addressing territorial challenges and these are often a source of innovative solutions to complex issues.</a:t>
                      </a:r>
                      <a:endParaRPr lang="en-LU" sz="2000" b="0" kern="1200" dirty="0">
                        <a:solidFill>
                          <a:srgbClr val="008BB3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GB" sz="2000" b="0" kern="1200" dirty="0">
                          <a:solidFill>
                            <a:srgbClr val="008BB3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Territorial approaches strengthen governance structures and cultures, boosting capacities particularly at the local level.</a:t>
                      </a:r>
                      <a:r>
                        <a:rPr lang="en-LU" sz="2000" b="0" dirty="0">
                          <a:solidFill>
                            <a:srgbClr val="008BB3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endParaRPr lang="en-LU" sz="2000" b="0" dirty="0">
                        <a:solidFill>
                          <a:srgbClr val="008BB3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8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53459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F45401C-B86A-8045-8C4E-759B0A13F26E}"/>
              </a:ext>
            </a:extLst>
          </p:cNvPr>
          <p:cNvSpPr txBox="1"/>
          <p:nvPr/>
        </p:nvSpPr>
        <p:spPr>
          <a:xfrm>
            <a:off x="8490857" y="-9633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LU" dirty="0"/>
          </a:p>
        </p:txBody>
      </p:sp>
    </p:spTree>
    <p:extLst>
      <p:ext uri="{BB962C8B-B14F-4D97-AF65-F5344CB8AC3E}">
        <p14:creationId xmlns:p14="http://schemas.microsoft.com/office/powerpoint/2010/main" val="352743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EC47-138F-F440-A2EC-3182EF50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U" dirty="0">
                <a:solidFill>
                  <a:srgbClr val="008BB3"/>
                </a:solidFill>
              </a:rPr>
              <a:t>Plenty of examples </a:t>
            </a:r>
          </a:p>
        </p:txBody>
      </p:sp>
      <p:pic>
        <p:nvPicPr>
          <p:cNvPr id="7" name="Grafik 23">
            <a:extLst>
              <a:ext uri="{FF2B5EF4-FFF2-40B4-BE49-F238E27FC236}">
                <a16:creationId xmlns:a16="http://schemas.microsoft.com/office/drawing/2014/main" id="{34D978F8-2981-434C-88F7-25EC5335B95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" t="7789" r="2740" b="19895"/>
          <a:stretch/>
        </p:blipFill>
        <p:spPr bwMode="auto">
          <a:xfrm rot="5400000">
            <a:off x="975991" y="470041"/>
            <a:ext cx="5760475" cy="7217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Grafik 28">
            <a:extLst>
              <a:ext uri="{FF2B5EF4-FFF2-40B4-BE49-F238E27FC236}">
                <a16:creationId xmlns:a16="http://schemas.microsoft.com/office/drawing/2014/main" id="{4EAA7036-6579-6E46-912C-44BA5822971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4922" r="6886" b="33176"/>
          <a:stretch/>
        </p:blipFill>
        <p:spPr bwMode="auto">
          <a:xfrm>
            <a:off x="7021287" y="1546083"/>
            <a:ext cx="5170713" cy="48967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940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800" dirty="0">
                <a:solidFill>
                  <a:srgbClr val="008BB3"/>
                </a:solidFill>
                <a:latin typeface="Ink Free" panose="03080402000500000000" pitchFamily="66" charset="0"/>
              </a:rPr>
              <a:t>Thank you!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19217" y="415131"/>
            <a:ext cx="4139348" cy="3923668"/>
            <a:chOff x="3136357" y="1124744"/>
            <a:chExt cx="6007643" cy="57332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6357" y="1124744"/>
              <a:ext cx="6007643" cy="573325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275856" y="6209928"/>
              <a:ext cx="1224136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461745" y="1269069"/>
            <a:ext cx="3457112" cy="3901896"/>
          </a:xfrm>
          <a:prstGeom prst="rect">
            <a:avLst/>
          </a:prstGeom>
          <a:solidFill>
            <a:srgbClr val="008BB3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bg1"/>
                </a:solidFill>
              </a:rPr>
              <a:t>Spatial Foresight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bg1"/>
                </a:solidFill>
              </a:rPr>
              <a:t>Kai Böhme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dirty="0">
                <a:solidFill>
                  <a:schemeClr val="bg1"/>
                </a:solidFill>
              </a:rPr>
              <a:t>+352 691 87 32 49 </a:t>
            </a:r>
            <a:r>
              <a:rPr lang="en-US" sz="1800" dirty="0" err="1">
                <a:solidFill>
                  <a:schemeClr val="bg1"/>
                </a:solidFill>
              </a:rPr>
              <a:t>kai.boehme@spatialforesight.eu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err="1">
                <a:solidFill>
                  <a:schemeClr val="bg1"/>
                </a:solidFill>
              </a:rPr>
              <a:t>www.spatialforesight.eu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chemeClr val="bg1"/>
                </a:solidFill>
              </a:rPr>
              <a:t>@Spatial4sight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@</a:t>
            </a:r>
            <a:r>
              <a:rPr lang="en-US" sz="2000" dirty="0" err="1">
                <a:solidFill>
                  <a:schemeClr val="bg1"/>
                </a:solidFill>
              </a:rPr>
              <a:t>Territothinkers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F161BCC-7991-854D-B3D7-ED4CA95FE6A1}"/>
              </a:ext>
            </a:extLst>
          </p:cNvPr>
          <p:cNvSpPr txBox="1">
            <a:spLocks/>
          </p:cNvSpPr>
          <p:nvPr/>
        </p:nvSpPr>
        <p:spPr bwMode="auto">
          <a:xfrm>
            <a:off x="4149774" y="4612822"/>
            <a:ext cx="7808792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DE" b="1" dirty="0" err="1">
                <a:solidFill>
                  <a:srgbClr val="008BB3"/>
                </a:solidFill>
                <a:latin typeface="Ink Free" panose="03080402000500000000" pitchFamily="66" charset="0"/>
              </a:rPr>
              <a:t>www.territorialagenda.eu</a:t>
            </a:r>
            <a:r>
              <a:rPr lang="de-DE" b="1" dirty="0">
                <a:solidFill>
                  <a:srgbClr val="008BB3"/>
                </a:solidFill>
                <a:latin typeface="Ink Free" panose="03080402000500000000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1830143"/>
      </p:ext>
    </p:extLst>
  </p:cSld>
  <p:clrMapOvr>
    <a:masterClrMapping/>
  </p:clrMapOvr>
</p:sld>
</file>

<file path=ppt/theme/theme1.xml><?xml version="1.0" encoding="utf-8"?>
<a:theme xmlns:a="http://schemas.openxmlformats.org/drawingml/2006/main" name="_Presentation 16-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Presentation 16-9" id="{22E4C5CA-3176-B244-A7EE-66051FC9ADAB}" vid="{C10C4BEC-C249-D341-93A7-023FE13EE47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6727535E92254FA494548190B6FC3C" ma:contentTypeVersion="11" ma:contentTypeDescription="Create a new document." ma:contentTypeScope="" ma:versionID="f88154e5dd5e073a9d33f7674ff685a0">
  <xsd:schema xmlns:xsd="http://www.w3.org/2001/XMLSchema" xmlns:xs="http://www.w3.org/2001/XMLSchema" xmlns:p="http://schemas.microsoft.com/office/2006/metadata/properties" xmlns:ns2="4a504e73-388b-49e7-8713-58946910eedb" xmlns:ns3="f30e6e43-6400-4442-a7a8-6f34afe246ea" targetNamespace="http://schemas.microsoft.com/office/2006/metadata/properties" ma:root="true" ma:fieldsID="ffd86952a96c4916f4eee45e1cf30260" ns2:_="" ns3:_="">
    <xsd:import namespace="4a504e73-388b-49e7-8713-58946910eedb"/>
    <xsd:import namespace="f30e6e43-6400-4442-a7a8-6f34afe24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04e73-388b-49e7-8713-58946910e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e6e43-6400-4442-a7a8-6f34afe24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4B1238-A8DA-4329-82E9-45648734B0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504e73-388b-49e7-8713-58946910eedb"/>
    <ds:schemaRef ds:uri="f30e6e43-6400-4442-a7a8-6f34afe24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EAAEDC-3E19-414F-857B-CC603C4C26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D214E9-0A11-4A7C-922D-520A2A61F82B}">
  <ds:schemaRefs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f30e6e43-6400-4442-a7a8-6f34afe246ea"/>
    <ds:schemaRef ds:uri="4a504e73-388b-49e7-8713-58946910eedb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_Presentation 16-9</Template>
  <TotalTime>12</TotalTime>
  <Words>457</Words>
  <Application>Microsoft Macintosh PowerPoint</Application>
  <PresentationFormat>Widescreen</PresentationFormat>
  <Paragraphs>87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Ink Free</vt:lpstr>
      <vt:lpstr>_Presentation 16-9</vt:lpstr>
      <vt:lpstr> #TerritorialAgenda A future for all places    Territorial Agenda long and continous road  to incorporate the territorial dimension in European policies    Kai Böhme  - Spatial Foresight - </vt:lpstr>
      <vt:lpstr>Background</vt:lpstr>
      <vt:lpstr>PowerPoint Presentation</vt:lpstr>
      <vt:lpstr>Today´s challenges </vt:lpstr>
      <vt:lpstr>Territorial priorities for Europe</vt:lpstr>
      <vt:lpstr>PowerPoint Presentation</vt:lpstr>
      <vt:lpstr>Putting priorities into action</vt:lpstr>
      <vt:lpstr>What is in it for you?</vt:lpstr>
      <vt:lpstr>Plenty of examples 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Territorial Agenda</dc:title>
  <dc:creator>Christian Lüer</dc:creator>
  <cp:lastModifiedBy>Kai Böhme</cp:lastModifiedBy>
  <cp:revision>3</cp:revision>
  <dcterms:created xsi:type="dcterms:W3CDTF">2019-08-29T13:50:40Z</dcterms:created>
  <dcterms:modified xsi:type="dcterms:W3CDTF">2020-11-24T08:33:06Z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0x010100356727535E92254FA494548190B6FC3C</vt:lpwstr>
  </property>
</Properties>
</file>